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57" r:id="rId4"/>
    <p:sldId id="275" r:id="rId5"/>
    <p:sldId id="259" r:id="rId6"/>
    <p:sldId id="274" r:id="rId7"/>
    <p:sldId id="268" r:id="rId8"/>
    <p:sldId id="276" r:id="rId9"/>
    <p:sldId id="258" r:id="rId10"/>
    <p:sldId id="269" r:id="rId11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32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E6EA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E6EA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5453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1073" y="420115"/>
            <a:ext cx="5771516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1099" y="1646428"/>
            <a:ext cx="4185285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B1F33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edit/d/v1LYOjUtuUXFpfu8-qymYyPegnqahzm72s0qoIz-cKg6b0dMWkdYdXFGQQ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lck.ru/3VBj7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gosuslugi.ru/help/faq/login_child/102380" TargetMode="External"/><Relationship Id="rId7" Type="http://schemas.openxmlformats.org/officeDocument/2006/relationships/hyperlink" Target="https://www.gosuslugi.ru/help/faq/myschool_app/711241" TargetMode="External"/><Relationship Id="rId2" Type="http://schemas.openxmlformats.org/officeDocument/2006/relationships/hyperlink" Target="https://www.gosuslugi.ru/help/faq/login_child/2802202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tube.ru/video/8ff16ec96c721c6f8640b8c970dd6719/" TargetMode="External"/><Relationship Id="rId5" Type="http://schemas.openxmlformats.org/officeDocument/2006/relationships/hyperlink" Target="https://rutube.ru/video/d66bdd15f74a7cd7c94df976e94b96e4/" TargetMode="External"/><Relationship Id="rId4" Type="http://schemas.openxmlformats.org/officeDocument/2006/relationships/hyperlink" Target="https://rutube.ru/video/7aa87d0f430c17375f341c0202029e5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3544" y="1504950"/>
            <a:ext cx="7617481" cy="15950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1114425">
              <a:lnSpc>
                <a:spcPct val="100600"/>
              </a:lnSpc>
              <a:spcBef>
                <a:spcPts val="75"/>
              </a:spcBef>
            </a:pPr>
            <a:r>
              <a:rPr sz="3400" b="1" spc="-20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sz="3400" b="1" spc="-175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400" b="1" spc="-114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ФГИС</a:t>
            </a:r>
            <a:r>
              <a:rPr sz="3400" b="1" spc="-170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400" b="1" spc="-305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«Моя</a:t>
            </a:r>
            <a:r>
              <a:rPr sz="3400" b="1" spc="-170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400" b="1" spc="-350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школа»</a:t>
            </a:r>
            <a:r>
              <a:rPr sz="3400" b="1" spc="-165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400" b="1" spc="-455" dirty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400" b="1" spc="-285" dirty="0" smtClean="0">
                <a:solidFill>
                  <a:srgbClr val="0B1F33"/>
                </a:solidFill>
                <a:latin typeface="Times New Roman" pitchFamily="18" charset="0"/>
                <a:cs typeface="Times New Roman" pitchFamily="18" charset="0"/>
              </a:rPr>
              <a:t>информационная кампания по Калининградской области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512063"/>
            <a:ext cx="573024" cy="6187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A6A4CE0-D299-4ABA-A108-913996B09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482295"/>
            <a:ext cx="666750" cy="666750"/>
          </a:xfrm>
          <a:prstGeom prst="rect">
            <a:avLst/>
          </a:prstGeom>
        </p:spPr>
      </p:pic>
      <p:pic>
        <p:nvPicPr>
          <p:cNvPr id="7" name="Picture 2" descr="C:\Users\8284~1\AppData\Local\Temp\Rar$DRa12560.28908\Моя школа. Баннеры\Для размещения на порталах и сайтах\1200х200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9" y="3333750"/>
            <a:ext cx="8063880" cy="13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ject 8">
            <a:extLst>
              <a:ext uri="{FF2B5EF4-FFF2-40B4-BE49-F238E27FC236}">
                <a16:creationId xmlns="" xmlns:a16="http://schemas.microsoft.com/office/drawing/2014/main" id="{4BA6DC0E-CE40-48A4-8EE3-48628166F93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4223" y="420573"/>
            <a:ext cx="1185672" cy="7284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8319" y="1853691"/>
            <a:ext cx="4993640" cy="57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400" spc="-200" dirty="0"/>
              <a:t>Спасибо</a:t>
            </a:r>
            <a:r>
              <a:rPr sz="3400" spc="-145" dirty="0"/>
              <a:t> </a:t>
            </a:r>
            <a:r>
              <a:rPr sz="3400" spc="-300" dirty="0"/>
              <a:t>за</a:t>
            </a:r>
            <a:r>
              <a:rPr sz="3400" spc="-140" dirty="0"/>
              <a:t> </a:t>
            </a:r>
            <a:r>
              <a:rPr sz="3400" spc="-275" dirty="0"/>
              <a:t>внимание! </a:t>
            </a:r>
            <a:endParaRPr sz="3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512063"/>
            <a:ext cx="573024" cy="6187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D5FD02B-A508-4E2C-ADFA-6C3B5620B5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650" y="464056"/>
            <a:ext cx="666750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01073" y="420115"/>
            <a:ext cx="577151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25" dirty="0" smtClean="0"/>
              <a:t>Отчёт по выполнению заданий</a:t>
            </a:r>
            <a:endParaRPr spc="-25" dirty="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86799"/>
            <a:ext cx="9144000" cy="56700"/>
          </a:xfrm>
          <a:prstGeom prst="rect">
            <a:avLst/>
          </a:prstGeom>
        </p:spPr>
      </p:pic>
      <p:pic>
        <p:nvPicPr>
          <p:cNvPr id="16" name="object 4">
            <a:extLst>
              <a:ext uri="{FF2B5EF4-FFF2-40B4-BE49-F238E27FC236}">
                <a16:creationId xmlns="" xmlns:a16="http://schemas.microsoft.com/office/drawing/2014/main" id="{CE62DB5B-359D-40AB-9ACD-16243C188DC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90231" y="399288"/>
            <a:ext cx="1185672" cy="728472"/>
          </a:xfrm>
          <a:prstGeom prst="rect">
            <a:avLst/>
          </a:prstGeom>
        </p:spPr>
      </p:pic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49685FE1-3810-41F7-BB10-B4F3CC651B80}"/>
              </a:ext>
            </a:extLst>
          </p:cNvPr>
          <p:cNvSpPr txBox="1"/>
          <p:nvPr/>
        </p:nvSpPr>
        <p:spPr>
          <a:xfrm>
            <a:off x="221500" y="1347595"/>
            <a:ext cx="3817100" cy="4308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ru-RU" sz="1350" b="1" spc="10" dirty="0" smtClean="0">
                <a:solidFill>
                  <a:srgbClr val="FFFFFF"/>
                </a:solidFill>
                <a:latin typeface="Arial"/>
                <a:cs typeface="Arial"/>
              </a:rPr>
              <a:t>МИНИСТЕРСТВО ОБРАЗОВАНИЯ КАЛИНИНГРАДСКОЙ ОЛАСТИ</a:t>
            </a:r>
            <a:endParaRPr sz="1350" dirty="0">
              <a:latin typeface="Arial"/>
              <a:cs typeface="Arial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8" t="19334" r="15986" b="28954"/>
          <a:stretch/>
        </p:blipFill>
        <p:spPr bwMode="auto">
          <a:xfrm>
            <a:off x="41959" y="1585552"/>
            <a:ext cx="4530042" cy="304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14800" y="1200150"/>
            <a:ext cx="4876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1.Сведения о мобильном приложении «</a:t>
            </a:r>
            <a:r>
              <a:rPr lang="ru-RU" sz="1400" dirty="0" err="1" smtClean="0">
                <a:effectLst/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— электронный дневник Калининграда» удалены с официального сайта;</a:t>
            </a:r>
          </a:p>
          <a:p>
            <a:pPr algn="just" font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2.Информационное сообщение о переходе на мобильное приложение «</a:t>
            </a:r>
            <a:r>
              <a:rPr lang="ru-RU" sz="1400" dirty="0" err="1" smtClean="0">
                <a:effectLst/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Моя школа» размещено;</a:t>
            </a:r>
          </a:p>
          <a:p>
            <a:pPr algn="just" font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3.Актуальные ссылки для скачивания и установки приложений размещены;</a:t>
            </a:r>
          </a:p>
          <a:p>
            <a:pPr algn="just" font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Актуальные ссылки для скачивания и установки приложений размещены;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Материал о внедрении ТОР «Моя школа» размещен на сайте + ссылка;</a:t>
            </a:r>
          </a:p>
          <a:p>
            <a:pPr algn="just" font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6. Ссылка на размещенный информационный материал + ссылка;</a:t>
            </a:r>
          </a:p>
          <a:p>
            <a:pPr algn="just" font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Материал о внедрении ТОР «Моя школа» размещен в "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+ ссылка;</a:t>
            </a:r>
          </a:p>
          <a:p>
            <a:pPr algn="just" font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Материал о внедрении ТОР «Моя школа» размещен в "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just" fontAlgn="ctr"/>
            <a:endParaRPr lang="ru-RU" sz="1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fontAlgn="ctr"/>
            <a:endParaRPr lang="ru-RU" sz="1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fontAlgn="ctr"/>
            <a:endParaRPr lang="ru-RU" sz="1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977" y="7402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5"/>
              </a:rPr>
              <a:t>https://disk.yandex.ru/edit/d/v1LYOjUtuUXFpfu8-qymYyPegnqahzm72s0qoIz-cKg6b0dMWkdYdXFGQQ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106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52400" y="22514"/>
            <a:ext cx="8763000" cy="58298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Новость на сайте Министерства образования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edu.gov39.ru/news/40866/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 сентября регион переходит на использование приложения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Моя школа». Электронный дневник будет доступен только там.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Порядок перехода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Установить приложение из официального магазина —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RuStore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Play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AppGallery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Store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Войти с логином и паролем от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потребуется подтверждённая учётная запись.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Данные загрузятся автоматически.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&lt;…&gt;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Безопасность и защита данных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Приложение разработано с соблюдением требований по защите персональных данных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безопасности несовершеннолетних: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вход только через подтверждённую учётную запись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Госуслугах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поддержка стандарта контрастности и настроек, снижающих нагрузку на глаза;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доступ к информации.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Дополнительная информация доступна на странице приложения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Госуслугах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2"/>
              </a:rPr>
              <a:t>clck.ru/3VBj7F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sz="1400" spc="-2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86799"/>
            <a:ext cx="9144000" cy="56700"/>
          </a:xfrm>
          <a:prstGeom prst="rect">
            <a:avLst/>
          </a:prstGeom>
        </p:spPr>
      </p:pic>
      <p:pic>
        <p:nvPicPr>
          <p:cNvPr id="16" name="object 8">
            <a:extLst>
              <a:ext uri="{FF2B5EF4-FFF2-40B4-BE49-F238E27FC236}">
                <a16:creationId xmlns="" xmlns:a16="http://schemas.microsoft.com/office/drawing/2014/main" id="{4BA6DC0E-CE40-48A4-8EE3-48628166F9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7600" y="209550"/>
            <a:ext cx="1185672" cy="7284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073" y="420115"/>
            <a:ext cx="5771516" cy="369332"/>
          </a:xfrm>
        </p:spPr>
        <p:txBody>
          <a:bodyPr/>
          <a:lstStyle/>
          <a:p>
            <a:r>
              <a:rPr lang="ru-RU" sz="2400" dirty="0"/>
              <a:t>Б</a:t>
            </a:r>
            <a:r>
              <a:rPr lang="ru-RU" sz="2400" dirty="0" smtClean="0"/>
              <a:t>аннер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1099" y="1646428"/>
            <a:ext cx="2980301" cy="1854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G:\ТОР\информ кампания\ТОР реклама (1)_page-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33350"/>
            <a:ext cx="4828920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ТОР\информ кампания\q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2550"/>
            <a:ext cx="31623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45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60" dirty="0" smtClean="0">
                <a:latin typeface="Times New Roman" pitchFamily="18" charset="0"/>
                <a:cs typeface="Times New Roman" pitchFamily="18" charset="0"/>
              </a:rPr>
              <a:t>Первоклассники</a:t>
            </a:r>
            <a:endParaRPr spc="-16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0231" y="399288"/>
            <a:ext cx="1185672" cy="7284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86799"/>
            <a:ext cx="9144000" cy="56700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="" xmlns:a16="http://schemas.microsoft.com/office/drawing/2014/main" id="{24F31D1F-34FB-4879-9CD8-010E0317244F}"/>
              </a:ext>
            </a:extLst>
          </p:cNvPr>
          <p:cNvSpPr txBox="1"/>
          <p:nvPr/>
        </p:nvSpPr>
        <p:spPr>
          <a:xfrm>
            <a:off x="381000" y="873522"/>
            <a:ext cx="4566285" cy="3930563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algn="ctr"/>
            <a:r>
              <a:rPr lang="ru-RU" sz="1100" b="1" dirty="0"/>
              <a:t>Инструкция</a:t>
            </a:r>
          </a:p>
          <a:p>
            <a:pPr lvl="0"/>
            <a:r>
              <a:rPr lang="ru-RU" sz="1100" b="1" dirty="0"/>
              <a:t>Родитель, у которого есть подтверждённая учётная запись на </a:t>
            </a:r>
            <a:r>
              <a:rPr lang="ru-RU" sz="1100" b="1" dirty="0" err="1"/>
              <a:t>Госуслугах</a:t>
            </a:r>
            <a:r>
              <a:rPr lang="ru-RU" sz="1100" b="1" dirty="0"/>
              <a:t>, добавляет сведения о ребёнке.</a:t>
            </a:r>
            <a:r>
              <a:rPr lang="ru-RU" sz="1100" dirty="0"/>
              <a:t> </a:t>
            </a:r>
          </a:p>
          <a:p>
            <a:r>
              <a:rPr lang="ru-RU" sz="1100" dirty="0"/>
              <a:t>В личном кабинете на gosuslugi.ru зайдите в раздел «Документы» → «Семья и дети». Если карточки ребёнка ещё нет — добавьте её. Обязательно внесите данные свидетельства о рождении и запустите проверку (система сверит их с ЕГР ЗАГС). После проверки можно создать для ребёнка отдельную упрощённую учётную запись.  </a:t>
            </a:r>
          </a:p>
          <a:p>
            <a:pPr lvl="0"/>
            <a:r>
              <a:rPr lang="ru-RU" sz="1100" b="1" dirty="0"/>
              <a:t>Ребёнок (если ему уже есть 14 лет) сам регистрируется на </a:t>
            </a:r>
            <a:r>
              <a:rPr lang="ru-RU" sz="1100" b="1" dirty="0" err="1"/>
              <a:t>Госуслугах</a:t>
            </a:r>
            <a:r>
              <a:rPr lang="ru-RU" sz="1100" b="1" dirty="0"/>
              <a:t>.</a:t>
            </a:r>
            <a:r>
              <a:rPr lang="ru-RU" sz="1100" dirty="0"/>
              <a:t> </a:t>
            </a:r>
          </a:p>
          <a:p>
            <a:r>
              <a:rPr lang="ru-RU" sz="1100" dirty="0"/>
              <a:t>Если ребёнку меньше 14 лет, учётную запись создаёт родитель.  </a:t>
            </a:r>
          </a:p>
          <a:p>
            <a:pPr lvl="0"/>
            <a:r>
              <a:rPr lang="ru-RU" sz="1100" b="1" dirty="0"/>
              <a:t>Ребёнок входит в «Мою школу».</a:t>
            </a:r>
            <a:r>
              <a:rPr lang="ru-RU" sz="1100" dirty="0"/>
              <a:t> </a:t>
            </a:r>
          </a:p>
          <a:p>
            <a:r>
              <a:rPr lang="ru-RU" sz="1100" dirty="0"/>
              <a:t>Откройте веб-версию или скачайте приложение «</a:t>
            </a:r>
            <a:r>
              <a:rPr lang="ru-RU" sz="1100" dirty="0" err="1"/>
              <a:t>Госуслуги</a:t>
            </a:r>
            <a:r>
              <a:rPr lang="ru-RU" sz="1100" dirty="0"/>
              <a:t> Моя школа». Авторизуйтесь под своей учётной записью (для родителя) или под учётной записью ребёнка. При первой авторизации система попросит дать согласие: на обработку персональных данных, на получение сведений об успеваемости и на доступ к образовательному контенту. </a:t>
            </a:r>
          </a:p>
          <a:p>
            <a:r>
              <a:rPr lang="ru-RU" sz="1100" b="1" dirty="0"/>
              <a:t>Важное правило по возрасту:</a:t>
            </a:r>
            <a:r>
              <a:rPr lang="ru-RU" sz="1100" dirty="0"/>
              <a:t> если ребёнку меньше 14 лет — согласие даёт родитель. Если 14 лет и больше — ребёнок может дать согласие сам. После этого нужно выбрать регион, где находится школа. </a:t>
            </a:r>
          </a:p>
          <a:p>
            <a:r>
              <a:rPr lang="ru-RU" sz="1100" dirty="0"/>
              <a:t> </a:t>
            </a:r>
          </a:p>
        </p:txBody>
      </p:sp>
      <p:pic>
        <p:nvPicPr>
          <p:cNvPr id="4098" name="Picture 2" descr="G:\ТОР\информ кампания\Первоклассники! банне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148503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C7AE20-DA0F-438B-AF2E-2F62CCFA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73" y="420115"/>
            <a:ext cx="5771516" cy="276999"/>
          </a:xfrm>
        </p:spPr>
        <p:txBody>
          <a:bodyPr/>
          <a:lstStyle/>
          <a:p>
            <a:pPr algn="ctr"/>
            <a:r>
              <a:rPr lang="ru-RU" dirty="0" smtClean="0"/>
              <a:t>На сайт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0D21E4D-CF08-4E8F-8097-F1AF3B739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148587"/>
            <a:ext cx="8458199" cy="3108543"/>
          </a:xfrm>
        </p:spPr>
        <p:txBody>
          <a:bodyPr/>
          <a:lstStyle/>
          <a:p>
            <a:pPr algn="ctr"/>
            <a:r>
              <a:rPr lang="ru-RU" sz="2000" dirty="0"/>
              <a:t>С июля 2026 года школы переходят на </a:t>
            </a:r>
            <a:r>
              <a:rPr lang="ru-RU" sz="2000" dirty="0" smtClean="0"/>
              <a:t>ТОР </a:t>
            </a:r>
            <a:r>
              <a:rPr lang="ru-RU" sz="2000" dirty="0"/>
              <a:t>«Моя школа</a:t>
            </a:r>
            <a:r>
              <a:rPr lang="ru-RU" sz="2000" dirty="0" smtClean="0"/>
              <a:t>».</a:t>
            </a:r>
          </a:p>
          <a:p>
            <a:endParaRPr lang="ru-RU" b="1" dirty="0"/>
          </a:p>
          <a:p>
            <a:r>
              <a:rPr lang="ru-RU" sz="1800" b="1" u="sng" dirty="0"/>
              <a:t>Что меняется?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u="sng" dirty="0"/>
              <a:t>Как теперь заходить в дневник?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u="sng" dirty="0"/>
              <a:t>Что нужно сделать родителям до 1 сентября 2026 года?</a:t>
            </a:r>
            <a:endParaRPr lang="ru-RU" sz="1800" dirty="0"/>
          </a:p>
          <a:p>
            <a:r>
              <a:rPr lang="ru-RU" sz="1800" b="1" u="sng" dirty="0"/>
              <a:t>Что остаётся прежним</a:t>
            </a:r>
            <a:r>
              <a:rPr lang="ru-RU" sz="1800" b="1" u="sng" dirty="0" smtClean="0"/>
              <a:t>?</a:t>
            </a:r>
          </a:p>
          <a:p>
            <a:r>
              <a:rPr lang="ru-RU" sz="1800" b="1" u="sng" dirty="0" smtClean="0"/>
              <a:t>Ключевые </a:t>
            </a:r>
            <a:r>
              <a:rPr lang="ru-RU" sz="1800" b="1" u="sng" dirty="0"/>
              <a:t>функции ТОР «Моя школа»</a:t>
            </a:r>
            <a:endParaRPr lang="ru-RU" sz="1800" dirty="0"/>
          </a:p>
          <a:p>
            <a:r>
              <a:rPr lang="ru-RU" sz="1800" b="1" dirty="0" smtClean="0"/>
              <a:t>(для всех участников образовательного процесса)</a:t>
            </a:r>
          </a:p>
          <a:p>
            <a:r>
              <a:rPr lang="ru-RU" sz="1800" b="1" dirty="0"/>
              <a:t>Возможности и функции приложения «Моя школа</a:t>
            </a:r>
            <a:r>
              <a:rPr lang="ru-RU" sz="1800" b="1" dirty="0" smtClean="0"/>
              <a:t>» и т.д</a:t>
            </a:r>
            <a:r>
              <a:rPr lang="ru-RU" sz="1800" b="1" dirty="0" smtClean="0"/>
              <a:t>.</a:t>
            </a:r>
          </a:p>
          <a:p>
            <a:endParaRPr lang="ru-RU" sz="1800" b="1" dirty="0"/>
          </a:p>
          <a:p>
            <a:r>
              <a:rPr lang="ru-RU" sz="1800" b="1" dirty="0" smtClean="0"/>
              <a:t>Вся информация в доступе!</a:t>
            </a:r>
            <a:endParaRPr lang="ru-RU" sz="1800" b="1" dirty="0"/>
          </a:p>
          <a:p>
            <a:endParaRPr lang="ru-RU" b="1" dirty="0"/>
          </a:p>
        </p:txBody>
      </p:sp>
      <p:pic>
        <p:nvPicPr>
          <p:cNvPr id="4" name="object 8">
            <a:extLst>
              <a:ext uri="{FF2B5EF4-FFF2-40B4-BE49-F238E27FC236}">
                <a16:creationId xmlns="" xmlns:a16="http://schemas.microsoft.com/office/drawing/2014/main" id="{BAB70822-12A5-409A-83F2-B9BC793E48E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2800" y="420115"/>
            <a:ext cx="1185672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6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" y="-48261"/>
            <a:ext cx="9137904" cy="1536191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pc="-100" dirty="0"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86799"/>
            <a:ext cx="9144000" cy="567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849315" y="1939035"/>
            <a:ext cx="7461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70" dirty="0">
                <a:solidFill>
                  <a:srgbClr val="FFFFFF"/>
                </a:solidFill>
                <a:latin typeface="Tahoma"/>
                <a:cs typeface="Tahoma"/>
              </a:rPr>
              <a:t>01</a:t>
            </a:r>
            <a:r>
              <a:rPr sz="1000" b="1" spc="-60" dirty="0">
                <a:solidFill>
                  <a:srgbClr val="FFFFFF"/>
                </a:solidFill>
                <a:latin typeface="Tahoma"/>
                <a:cs typeface="Tahoma"/>
              </a:rPr>
              <a:t> сентября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7387" y="1939035"/>
            <a:ext cx="5187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b="1" spc="-70" dirty="0">
                <a:solidFill>
                  <a:srgbClr val="FFFFFF"/>
                </a:solidFill>
                <a:latin typeface="Tahoma"/>
                <a:cs typeface="Tahoma"/>
              </a:rPr>
              <a:t>21 июля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43689" y="1939035"/>
            <a:ext cx="642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70" dirty="0">
                <a:solidFill>
                  <a:srgbClr val="FFFFFF"/>
                </a:solidFill>
                <a:latin typeface="Tahoma"/>
                <a:cs typeface="Tahoma"/>
              </a:rPr>
              <a:t>20</a:t>
            </a:r>
            <a:r>
              <a:rPr sz="10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65" dirty="0">
                <a:solidFill>
                  <a:srgbClr val="FFFFFF"/>
                </a:solidFill>
                <a:latin typeface="Tahoma"/>
                <a:cs typeface="Tahoma"/>
              </a:rPr>
              <a:t>августа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1026" name="Picture 2" descr="C:\Users\8284~1\AppData\Local\Temp\Rar$DRa1180.45793\Моя школа. Баннеры\Для групп и чатов\1080х1080 — QR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" y="133349"/>
            <a:ext cx="4953449" cy="495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284~1\AppData\Local\Temp\Rar$DRa1180.49295\Моя школа. Баннеры\Для размещения на порталах и сайтах\1080х1080— QR 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33347"/>
            <a:ext cx="4652564" cy="495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073" y="420115"/>
            <a:ext cx="5771516" cy="276999"/>
          </a:xfrm>
        </p:spPr>
        <p:txBody>
          <a:bodyPr/>
          <a:lstStyle/>
          <a:p>
            <a:r>
              <a:rPr lang="ru-RU" dirty="0" smtClean="0"/>
              <a:t>Ссылки и </a:t>
            </a:r>
            <a:r>
              <a:rPr lang="ru-RU" dirty="0" err="1" smtClean="0"/>
              <a:t>видеоконтент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971550"/>
            <a:ext cx="85344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b="1" dirty="0">
                <a:latin typeface="+mj-lt"/>
              </a:rPr>
              <a:t>Как создать учётную запись ребёнка с иностранным документом о </a:t>
            </a:r>
            <a:r>
              <a:rPr lang="ru-RU" sz="1600" b="1" dirty="0" smtClean="0">
                <a:latin typeface="+mj-lt"/>
              </a:rPr>
              <a:t>рождении</a:t>
            </a:r>
          </a:p>
          <a:p>
            <a:pPr algn="just" fontAlgn="base"/>
            <a:r>
              <a:rPr lang="en-US" sz="1600" b="1" dirty="0" smtClean="0">
                <a:latin typeface="+mj-lt"/>
                <a:hlinkClick r:id="rId2"/>
              </a:rPr>
              <a:t>https://www.gosuslugi.ru/help/faq/login_child/280220236</a:t>
            </a:r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 smtClean="0">
              <a:latin typeface="+mj-lt"/>
            </a:endParaRPr>
          </a:p>
          <a:p>
            <a:pPr algn="just" fontAlgn="base"/>
            <a:r>
              <a:rPr lang="ru-RU" sz="1600" b="1" dirty="0">
                <a:latin typeface="+mj-lt"/>
              </a:rPr>
              <a:t>Как родителю создать учётную запись ребёнка на </a:t>
            </a:r>
            <a:r>
              <a:rPr lang="ru-RU" sz="1600" b="1" dirty="0" err="1">
                <a:latin typeface="+mj-lt"/>
              </a:rPr>
              <a:t>Госуслугах</a:t>
            </a:r>
            <a:endParaRPr lang="ru-RU" sz="1600" b="1" dirty="0">
              <a:latin typeface="+mj-lt"/>
            </a:endParaRPr>
          </a:p>
          <a:p>
            <a:pPr algn="just" fontAlgn="base"/>
            <a:r>
              <a:rPr lang="en-US" sz="1600" b="1" dirty="0" smtClean="0">
                <a:latin typeface="+mj-lt"/>
                <a:hlinkClick r:id="rId3"/>
              </a:rPr>
              <a:t>https://www.gosuslugi.ru/help/faq/login_child/102380</a:t>
            </a:r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 smtClean="0">
              <a:latin typeface="+mj-lt"/>
            </a:endParaRPr>
          </a:p>
          <a:p>
            <a:pPr algn="just" fontAlgn="base"/>
            <a:r>
              <a:rPr lang="en-US" sz="1600" b="1" dirty="0" smtClean="0">
                <a:latin typeface="+mj-lt"/>
                <a:hlinkClick r:id="rId4"/>
              </a:rPr>
              <a:t>https://rutube.ru/video/7aa87d0f430c17375f341c0202029e50/</a:t>
            </a:r>
            <a:r>
              <a:rPr lang="ru-RU" sz="1600" b="1" dirty="0" smtClean="0">
                <a:latin typeface="+mj-lt"/>
              </a:rPr>
              <a:t> (видео)</a:t>
            </a:r>
          </a:p>
          <a:p>
            <a:pPr algn="just" fontAlgn="base"/>
            <a:endParaRPr lang="ru-RU" sz="1600" b="1" dirty="0" smtClean="0">
              <a:latin typeface="+mj-lt"/>
            </a:endParaRPr>
          </a:p>
          <a:p>
            <a:pPr algn="just" fontAlgn="base"/>
            <a:r>
              <a:rPr lang="ru-RU" sz="1600" b="1" dirty="0" smtClean="0">
                <a:latin typeface="+mj-lt"/>
              </a:rPr>
              <a:t>Приложение </a:t>
            </a:r>
            <a:r>
              <a:rPr lang="ru-RU" sz="1600" b="1" dirty="0" err="1" smtClean="0">
                <a:latin typeface="+mj-lt"/>
              </a:rPr>
              <a:t>Госуслуги.Моя</a:t>
            </a:r>
            <a:r>
              <a:rPr lang="ru-RU" sz="1600" b="1" dirty="0" smtClean="0">
                <a:latin typeface="+mj-lt"/>
              </a:rPr>
              <a:t> школа</a:t>
            </a:r>
          </a:p>
          <a:p>
            <a:pPr algn="just" fontAlgn="base"/>
            <a:r>
              <a:rPr lang="en-US" sz="1600" b="1" dirty="0" smtClean="0">
                <a:latin typeface="+mj-lt"/>
                <a:hlinkClick r:id="rId5"/>
              </a:rPr>
              <a:t>https://rutube.ru/video/d66bdd15f74a7cd7c94df976e94b96e4/</a:t>
            </a:r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 smtClean="0">
              <a:latin typeface="+mj-lt"/>
            </a:endParaRPr>
          </a:p>
          <a:p>
            <a:pPr algn="just" fontAlgn="base"/>
            <a:r>
              <a:rPr lang="ru-RU" sz="1600" b="1" dirty="0" smtClean="0">
                <a:latin typeface="+mj-lt"/>
              </a:rPr>
              <a:t>УБ ЦОК </a:t>
            </a:r>
          </a:p>
          <a:p>
            <a:pPr algn="just" fontAlgn="base"/>
            <a:r>
              <a:rPr lang="en-US" sz="1600" b="1" dirty="0" smtClean="0">
                <a:latin typeface="+mj-lt"/>
                <a:hlinkClick r:id="rId6"/>
              </a:rPr>
              <a:t>https://rutube.ru/video/8ff16ec96c721c6f8640b8c970dd6719/</a:t>
            </a:r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>
              <a:latin typeface="+mj-lt"/>
            </a:endParaRPr>
          </a:p>
          <a:p>
            <a:pPr algn="just" fontAlgn="base"/>
            <a:r>
              <a:rPr lang="ru-RU" sz="1600" b="1" dirty="0">
                <a:latin typeface="+mj-lt"/>
              </a:rPr>
              <a:t>Что такое сервис «</a:t>
            </a:r>
            <a:r>
              <a:rPr lang="ru-RU" sz="1600" b="1" dirty="0" err="1">
                <a:latin typeface="+mj-lt"/>
              </a:rPr>
              <a:t>Госуслуги</a:t>
            </a:r>
            <a:r>
              <a:rPr lang="ru-RU" sz="1600" b="1" dirty="0">
                <a:latin typeface="+mj-lt"/>
              </a:rPr>
              <a:t> Моя школа»</a:t>
            </a:r>
          </a:p>
          <a:p>
            <a:pPr algn="just" fontAlgn="base"/>
            <a:r>
              <a:rPr lang="en-US" sz="1600" b="1" dirty="0" smtClean="0">
                <a:latin typeface="+mj-lt"/>
                <a:hlinkClick r:id="rId7"/>
              </a:rPr>
              <a:t>https://www.gosuslugi.ru/help/faq/myschool_app/711241</a:t>
            </a:r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 smtClean="0">
              <a:latin typeface="+mj-lt"/>
            </a:endParaRPr>
          </a:p>
          <a:p>
            <a:pPr algn="just" fontAlgn="base"/>
            <a:endParaRPr lang="ru-RU" sz="1600" b="1" dirty="0">
              <a:latin typeface="+mj-lt"/>
            </a:endParaRPr>
          </a:p>
        </p:txBody>
      </p:sp>
      <p:pic>
        <p:nvPicPr>
          <p:cNvPr id="6" name="object 8">
            <a:extLst>
              <a:ext uri="{FF2B5EF4-FFF2-40B4-BE49-F238E27FC236}">
                <a16:creationId xmlns="" xmlns:a16="http://schemas.microsoft.com/office/drawing/2014/main" id="{BAB70822-12A5-409A-83F2-B9BC793E48EA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62800" y="246379"/>
            <a:ext cx="1185672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98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01074" y="420115"/>
            <a:ext cx="4868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75" dirty="0"/>
              <a:t>Информационная </a:t>
            </a:r>
            <a:r>
              <a:rPr lang="ru-RU" spc="-75" dirty="0" smtClean="0"/>
              <a:t>кампания (итоги)</a:t>
            </a:r>
            <a:endParaRPr spc="-95" dirty="0"/>
          </a:p>
        </p:txBody>
      </p:sp>
      <p:sp>
        <p:nvSpPr>
          <p:cNvPr id="3" name="object 3"/>
          <p:cNvSpPr txBox="1"/>
          <p:nvPr/>
        </p:nvSpPr>
        <p:spPr>
          <a:xfrm>
            <a:off x="601098" y="1472692"/>
            <a:ext cx="8161901" cy="321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14300" indent="-228600">
              <a:lnSpc>
                <a:spcPct val="140000"/>
              </a:lnSpc>
              <a:spcBef>
                <a:spcPts val="100"/>
              </a:spcBef>
              <a:buAutoNum type="arabicPeriod"/>
            </a:pPr>
            <a:r>
              <a:rPr lang="ru-RU" sz="1300" dirty="0" smtClean="0">
                <a:latin typeface="Tahoma"/>
                <a:cs typeface="Tahoma"/>
              </a:rPr>
              <a:t>Своевременное размещение информационных материалов на сайтах, в соц. сетях и информационных каналах  МО;</a:t>
            </a:r>
            <a:endParaRPr lang="ru-RU" sz="1300" dirty="0">
              <a:latin typeface="Tahoma"/>
              <a:cs typeface="Tahoma"/>
            </a:endParaRPr>
          </a:p>
          <a:p>
            <a:pPr marL="241300" marR="114300" indent="-228600">
              <a:lnSpc>
                <a:spcPct val="140000"/>
              </a:lnSpc>
              <a:spcBef>
                <a:spcPts val="100"/>
              </a:spcBef>
              <a:buAutoNum type="arabicPeriod"/>
            </a:pPr>
            <a:r>
              <a:rPr lang="ru-RU" sz="1300" dirty="0" smtClean="0">
                <a:latin typeface="Tahoma"/>
                <a:cs typeface="Tahoma"/>
              </a:rPr>
              <a:t>Контроль за размещением информационных материалов на сайтах и информационных каналах ОО;</a:t>
            </a:r>
          </a:p>
          <a:p>
            <a:pPr marL="241300" marR="114300" indent="-228600">
              <a:lnSpc>
                <a:spcPct val="140000"/>
              </a:lnSpc>
              <a:spcBef>
                <a:spcPts val="100"/>
              </a:spcBef>
              <a:buAutoNum type="arabicPeriod"/>
            </a:pPr>
            <a:r>
              <a:rPr lang="ru-RU" sz="1300" dirty="0" smtClean="0">
                <a:latin typeface="Tahoma"/>
                <a:cs typeface="Tahoma"/>
              </a:rPr>
              <a:t>Заполнение сводной таблицы </a:t>
            </a:r>
            <a:r>
              <a:rPr lang="ru-RU" sz="1300" dirty="0" err="1" smtClean="0">
                <a:latin typeface="Tahoma"/>
                <a:cs typeface="Tahoma"/>
              </a:rPr>
              <a:t>трекера</a:t>
            </a:r>
            <a:r>
              <a:rPr lang="ru-RU" sz="1300" dirty="0" smtClean="0">
                <a:latin typeface="Tahoma"/>
                <a:cs typeface="Tahoma"/>
              </a:rPr>
              <a:t> по информационной кампании еженедельно.</a:t>
            </a:r>
            <a:br>
              <a:rPr lang="ru-RU" sz="1300" dirty="0" smtClean="0">
                <a:latin typeface="Tahoma"/>
                <a:cs typeface="Tahoma"/>
              </a:rPr>
            </a:br>
            <a:r>
              <a:rPr lang="en-US" sz="1300" dirty="0" smtClean="0">
                <a:latin typeface="Tahoma"/>
                <a:cs typeface="Tahoma"/>
              </a:rPr>
              <a:t>https://disk.yandex.ru/edit/d/v1LYOjUtuUXFpfu8-qymYyPegnqahzm72s0qoIz-cKg6b0dMWkdYdXFGQQ</a:t>
            </a:r>
            <a:endParaRPr lang="ru-RU" sz="1300" dirty="0" smtClean="0">
              <a:latin typeface="Tahoma"/>
              <a:cs typeface="Tahoma"/>
            </a:endParaRPr>
          </a:p>
          <a:p>
            <a:pPr marL="241300" marR="114300" indent="-228600">
              <a:lnSpc>
                <a:spcPct val="140000"/>
              </a:lnSpc>
              <a:spcBef>
                <a:spcPts val="100"/>
              </a:spcBef>
              <a:buAutoNum type="arabicPeriod"/>
            </a:pPr>
            <a:r>
              <a:rPr lang="ru-RU" sz="1300" dirty="0" smtClean="0">
                <a:latin typeface="Tahoma"/>
                <a:cs typeface="Tahoma"/>
              </a:rPr>
              <a:t>Предоставление информации для проведения родительских собраний в первых классах</a:t>
            </a:r>
            <a:endParaRPr lang="ru-RU" sz="1300" dirty="0">
              <a:latin typeface="Tahoma"/>
              <a:cs typeface="Tahoma"/>
            </a:endParaRPr>
          </a:p>
          <a:p>
            <a:pPr marL="241300" marR="114300" indent="-228600">
              <a:lnSpc>
                <a:spcPct val="140000"/>
              </a:lnSpc>
              <a:spcBef>
                <a:spcPts val="100"/>
              </a:spcBef>
              <a:buAutoNum type="arabicPeriod"/>
            </a:pPr>
            <a:r>
              <a:rPr lang="ru-RU" sz="1300" dirty="0">
                <a:latin typeface="Tahoma"/>
                <a:cs typeface="Tahoma"/>
              </a:rPr>
              <a:t>Информирование родителей о необходимости регистрации в ЕСИА и создание детских учетных </a:t>
            </a:r>
            <a:r>
              <a:rPr lang="ru-RU" sz="1300" dirty="0" smtClean="0">
                <a:latin typeface="Tahoma"/>
                <a:cs typeface="Tahoma"/>
              </a:rPr>
              <a:t>записей</a:t>
            </a:r>
            <a:r>
              <a:rPr lang="ru-RU" sz="1300" dirty="0">
                <a:latin typeface="Tahoma"/>
                <a:cs typeface="Tahoma"/>
              </a:rPr>
              <a:t> </a:t>
            </a:r>
            <a:r>
              <a:rPr lang="ru-RU" sz="1300" dirty="0" smtClean="0">
                <a:latin typeface="Tahoma"/>
                <a:cs typeface="Tahoma"/>
              </a:rPr>
              <a:t>в родительских чатах.</a:t>
            </a:r>
          </a:p>
          <a:p>
            <a:pPr marL="12700" marR="114300">
              <a:lnSpc>
                <a:spcPct val="140000"/>
              </a:lnSpc>
              <a:spcBef>
                <a:spcPts val="100"/>
              </a:spcBef>
            </a:pPr>
            <a:endParaRPr lang="ru-RU" sz="1300" dirty="0" smtClean="0">
              <a:latin typeface="Tahoma"/>
              <a:cs typeface="Tahoma"/>
            </a:endParaRPr>
          </a:p>
          <a:p>
            <a:pPr marL="12700" marR="114300" algn="ctr">
              <a:lnSpc>
                <a:spcPct val="140000"/>
              </a:lnSpc>
              <a:spcBef>
                <a:spcPts val="100"/>
              </a:spcBef>
            </a:pPr>
            <a:r>
              <a:rPr lang="ru-RU" sz="1400" dirty="0" smtClean="0">
                <a:latin typeface="Tahoma"/>
                <a:cs typeface="Tahoma"/>
              </a:rPr>
              <a:t>При </a:t>
            </a:r>
            <a:r>
              <a:rPr lang="ru-RU" sz="1400" dirty="0">
                <a:latin typeface="Tahoma"/>
                <a:cs typeface="Tahoma"/>
              </a:rPr>
              <a:t>организации информационной кампании делаем акцент на том, что все сервисы начнут полноценно функционировать не ранее 01.09.26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2800" y="420115"/>
            <a:ext cx="1185672" cy="7284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86799"/>
            <a:ext cx="9144000" cy="56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1467</TotalTime>
  <Words>209</Words>
  <Application>Microsoft Office PowerPoint</Application>
  <PresentationFormat>Экран (16:9)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Отчёт по выполнению заданий</vt:lpstr>
      <vt:lpstr> Новость на сайте Министерства образования КО https://edu.gov39.ru/news/40866/  С 1 сентября регион переходит на использование приложения «Госуслуги Моя школа». Электронный дневник будет доступен только там.  Порядок перехода: 1. Установить приложение из официального магазина — RuStore, Google Play, AppGallery или App Store.  2. Войти с логином и паролем от Госуслуг, потребуется подтверждённая учётная запись. 3. Данные загрузятся автоматически.  &lt;…&gt; Безопасность и защита данных: Приложение разработано с соблюдением требований по защите персональных данных  и безопасности несовершеннолетних: — вход только через подтверждённую учётную запись на Госуслугах; — поддержка стандарта контрастности и настроек, снижающих нагрузку на глаза; — доступ к информации.  Дополнительная информация доступна на странице приложения на Госуслугах: clck.ru/3VBj7F      </vt:lpstr>
      <vt:lpstr>Баннер</vt:lpstr>
      <vt:lpstr>Первоклассники</vt:lpstr>
      <vt:lpstr>На сайт</vt:lpstr>
      <vt:lpstr>Презентация PowerPoint</vt:lpstr>
      <vt:lpstr>Ссылки и видеоконтент</vt:lpstr>
      <vt:lpstr>Информационная кампания (итоги)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Ярослав Задворный</dc:creator>
  <cp:lastModifiedBy>Каролина</cp:lastModifiedBy>
  <cp:revision>31</cp:revision>
  <dcterms:created xsi:type="dcterms:W3CDTF">2026-07-18T12:44:52Z</dcterms:created>
  <dcterms:modified xsi:type="dcterms:W3CDTF">2026-08-12T20:35:21Z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2026-07-14T00:00:00Z</vt:filetime>
  </property>
  <property fmtid="{D5CDD505-2E9C-101B-9397-08002B2CF9AE}" pid="4" name="LastSaved">
    <vt:filetime>2026-07-18T00:00:00Z</vt:filetime>
  </property>
  <property fmtid="{D5CDD505-2E9C-101B-9397-08002B2CF9AE}" pid="5" name="Producer">
    <vt:lpwstr>macOS Version 15.6.1 (Build 24G90) Quartz PDFContext</vt:lpwstr>
  </property>
</Properties>
</file>